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3" r:id="rId3"/>
  </p:sldMasterIdLst>
  <p:notesMasterIdLst>
    <p:notesMasterId r:id="rId34"/>
  </p:notesMasterIdLst>
  <p:sldIdLst>
    <p:sldId id="256" r:id="rId4"/>
    <p:sldId id="257" r:id="rId5"/>
    <p:sldId id="258" r:id="rId6"/>
    <p:sldId id="280" r:id="rId7"/>
    <p:sldId id="262" r:id="rId8"/>
    <p:sldId id="282" r:id="rId9"/>
    <p:sldId id="277" r:id="rId10"/>
    <p:sldId id="260" r:id="rId11"/>
    <p:sldId id="274" r:id="rId12"/>
    <p:sldId id="275" r:id="rId13"/>
    <p:sldId id="263" r:id="rId14"/>
    <p:sldId id="284" r:id="rId15"/>
    <p:sldId id="264" r:id="rId16"/>
    <p:sldId id="276" r:id="rId17"/>
    <p:sldId id="278" r:id="rId18"/>
    <p:sldId id="265" r:id="rId19"/>
    <p:sldId id="267" r:id="rId20"/>
    <p:sldId id="268" r:id="rId21"/>
    <p:sldId id="291" r:id="rId22"/>
    <p:sldId id="269" r:id="rId23"/>
    <p:sldId id="270" r:id="rId24"/>
    <p:sldId id="271" r:id="rId25"/>
    <p:sldId id="272" r:id="rId26"/>
    <p:sldId id="273" r:id="rId27"/>
    <p:sldId id="285" r:id="rId28"/>
    <p:sldId id="289" r:id="rId29"/>
    <p:sldId id="286" r:id="rId30"/>
    <p:sldId id="290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0E765F1E-B796-4F1B-8626-A2AD6A3AB95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65F1E-B796-4F1B-8626-A2AD6A3AB95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58801A-E5F5-4571-A988-7D519417B1AA}" type="slidenum">
              <a:rPr lang="en-US"/>
              <a:pPr/>
              <a:t>10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Rule of St. Benedict- years probation, solemn vows of obedience, chastity, poverty and silence, strict rules, 5-6 hours of prayer, 4 hours of spiritual reading, 5 hours of labour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29F8C7-68C9-4849-A67F-E3F9830175C3}" type="slidenum">
              <a:rPr lang="en-US"/>
              <a:pPr/>
              <a:t>11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/>
              <a:t>Merovingian is derived from the leader of the </a:t>
            </a:r>
            <a:br>
              <a:rPr lang="en-US" sz="1300"/>
            </a:br>
            <a:r>
              <a:rPr lang="en-US" sz="1300"/>
              <a:t>tribe of Franks</a:t>
            </a:r>
          </a:p>
          <a:p>
            <a:r>
              <a:rPr lang="en-US" sz="1300"/>
              <a:t>First dynasty after the Romans and ruled for 300 years</a:t>
            </a:r>
          </a:p>
          <a:p>
            <a:r>
              <a:rPr lang="en-US" sz="1300"/>
              <a:t>Leader in 481 CE was </a:t>
            </a:r>
            <a:r>
              <a:rPr lang="en-US" sz="1300">
                <a:solidFill>
                  <a:srgbClr val="00CCFF"/>
                </a:solidFill>
              </a:rPr>
              <a:t>Clovis I-</a:t>
            </a:r>
            <a:r>
              <a:rPr lang="en-US" sz="1300"/>
              <a:t> he united Frankish tribes and made a large fighting force in Northern Gaul, drastically expanding his territory</a:t>
            </a:r>
          </a:p>
          <a:p>
            <a:r>
              <a:rPr lang="en-US" sz="1300"/>
              <a:t>His </a:t>
            </a:r>
            <a:r>
              <a:rPr lang="en-US" sz="1300">
                <a:solidFill>
                  <a:srgbClr val="00CCFF"/>
                </a:solidFill>
              </a:rPr>
              <a:t>conversion</a:t>
            </a:r>
            <a:r>
              <a:rPr lang="en-US" sz="1300"/>
              <a:t> to Christianity won him support from the Church</a:t>
            </a:r>
          </a:p>
          <a:p>
            <a:r>
              <a:rPr lang="en-US" sz="1300"/>
              <a:t>Clovis I wrote </a:t>
            </a:r>
            <a:r>
              <a:rPr lang="en-US" sz="1300">
                <a:solidFill>
                  <a:srgbClr val="00CCFF"/>
                </a:solidFill>
              </a:rPr>
              <a:t>Salic Law</a:t>
            </a:r>
            <a:r>
              <a:rPr lang="en-US" sz="1300"/>
              <a:t> which assigned a specific financial value to everyone and everything and in the case of a crime, the guilty had to pay the victim for losses; as well </a:t>
            </a:r>
            <a:r>
              <a:rPr lang="en-US" sz="1300">
                <a:solidFill>
                  <a:srgbClr val="00CCFF"/>
                </a:solidFill>
              </a:rPr>
              <a:t>trial options</a:t>
            </a:r>
            <a:r>
              <a:rPr lang="en-US" sz="1300"/>
              <a:t> (trial by oath and trial by ordeal)</a:t>
            </a:r>
          </a:p>
          <a:p>
            <a:r>
              <a:rPr lang="en-US" sz="1300"/>
              <a:t>Merovingian's founded and built many monasteries, churches and palaces and spread Christianity throughout Western Europe</a:t>
            </a:r>
          </a:p>
          <a:p>
            <a:r>
              <a:rPr lang="en-US" sz="1300"/>
              <a:t>Eventually dynasty declined as kings relaxed power and became more like figure heads whereas the real power lay with the powerful officials and leading aristocracy</a:t>
            </a:r>
          </a:p>
          <a:p>
            <a:endParaRPr lang="en-US"/>
          </a:p>
          <a:p>
            <a:r>
              <a:rPr lang="en-US"/>
              <a:t>He wrote Salic Law which assigned a specific financial value to everyone and everything and in the case of a crime, the guilty had to pay the victim for losses; as well trial options such as (trial by oath= people of status will swear in defence of accused) and trial by ordeal (accused to perform a physical test to show innonnce (believed that God would protect and help the innocent)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65F1E-B796-4F1B-8626-A2AD6A3AB95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731EB0-1D88-493C-912B-46346C99F4E9}" type="slidenum">
              <a:rPr lang="en-US"/>
              <a:pPr/>
              <a:t>13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Rise of aristocratic </a:t>
            </a:r>
            <a:r>
              <a:rPr lang="en-US">
                <a:solidFill>
                  <a:srgbClr val="00CCFF"/>
                </a:solidFill>
              </a:rPr>
              <a:t>Charles Martel</a:t>
            </a:r>
            <a:r>
              <a:rPr lang="en-US"/>
              <a:t> who dominated Frankish kingdom in 8</a:t>
            </a:r>
            <a:r>
              <a:rPr lang="en-US" baseline="30000"/>
              <a:t>th</a:t>
            </a:r>
            <a:r>
              <a:rPr lang="en-US"/>
              <a:t> century</a:t>
            </a:r>
          </a:p>
          <a:p>
            <a:r>
              <a:rPr lang="en-US"/>
              <a:t>Solidified claim with military victories in pushing Muslims south and establishing Frankish control of southern Gaul</a:t>
            </a:r>
          </a:p>
          <a:p>
            <a:r>
              <a:rPr lang="en-US"/>
              <a:t>He confiscated land given to Church and began Church reforms that would restore spirituality to clerical life</a:t>
            </a:r>
          </a:p>
          <a:p>
            <a:r>
              <a:rPr lang="en-US"/>
              <a:t>His son </a:t>
            </a:r>
            <a:r>
              <a:rPr lang="en-US">
                <a:solidFill>
                  <a:srgbClr val="00CCFF"/>
                </a:solidFill>
              </a:rPr>
              <a:t>Pepin the Short</a:t>
            </a:r>
            <a:r>
              <a:rPr lang="en-US"/>
              <a:t> continued </a:t>
            </a:r>
            <a:br>
              <a:rPr lang="en-US"/>
            </a:br>
            <a:r>
              <a:rPr lang="en-US"/>
              <a:t>Church reforms and eventually</a:t>
            </a:r>
            <a:br>
              <a:rPr lang="en-US"/>
            </a:br>
            <a:r>
              <a:rPr lang="en-US"/>
              <a:t> with the support of reformed </a:t>
            </a:r>
            <a:br>
              <a:rPr lang="en-US"/>
            </a:br>
            <a:r>
              <a:rPr lang="en-US"/>
              <a:t>Church, removed last </a:t>
            </a:r>
            <a:br>
              <a:rPr lang="en-US"/>
            </a:br>
            <a:r>
              <a:rPr lang="en-US"/>
              <a:t>Merovingian king from throne</a:t>
            </a:r>
          </a:p>
          <a:p>
            <a:r>
              <a:rPr lang="en-US"/>
              <a:t>Established the </a:t>
            </a:r>
            <a:r>
              <a:rPr lang="en-US">
                <a:solidFill>
                  <a:srgbClr val="00CCFF"/>
                </a:solidFill>
              </a:rPr>
              <a:t>Carolingian </a:t>
            </a:r>
            <a:br>
              <a:rPr lang="en-US">
                <a:solidFill>
                  <a:srgbClr val="00CCFF"/>
                </a:solidFill>
              </a:rPr>
            </a:br>
            <a:r>
              <a:rPr lang="en-US">
                <a:solidFill>
                  <a:srgbClr val="00CCFF"/>
                </a:solidFill>
              </a:rPr>
              <a:t>dynasty</a:t>
            </a:r>
            <a:r>
              <a:rPr lang="en-US"/>
              <a:t>, named to protect the</a:t>
            </a:r>
            <a:br>
              <a:rPr lang="en-US"/>
            </a:br>
            <a:r>
              <a:rPr lang="en-US"/>
              <a:t>papacy and establish the pope</a:t>
            </a:r>
            <a:br>
              <a:rPr lang="en-US"/>
            </a:br>
            <a:r>
              <a:rPr lang="en-US"/>
              <a:t>and bishops are the makers of kings</a:t>
            </a:r>
          </a:p>
          <a:p>
            <a:r>
              <a:rPr lang="en-US"/>
              <a:t>Greatest legacy was Charles</a:t>
            </a:r>
            <a:br>
              <a:rPr lang="en-US"/>
            </a:br>
            <a:r>
              <a:rPr lang="en-US"/>
              <a:t> the Great, or </a:t>
            </a:r>
            <a:r>
              <a:rPr lang="en-US">
                <a:solidFill>
                  <a:srgbClr val="00CCFF"/>
                </a:solidFill>
              </a:rPr>
              <a:t>Charlemagne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D50C15-F5A9-46D9-8C7F-E853C52761B3}" type="slidenum">
              <a:rPr lang="en-US"/>
              <a:pPr/>
              <a:t>14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Iberbia-  (present day Spain) had privileged class of estate owners called seniores; strong ties to Church; southern Spain conquered by Moors (Islamic people from North Africa) and clashes between Christians and Muslims, who were called infidels (Latin meaning unfaithful)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65F1E-B796-4F1B-8626-A2AD6A3AB95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65F1E-B796-4F1B-8626-A2AD6A3AB95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65F1E-B796-4F1B-8626-A2AD6A3AB95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65F1E-B796-4F1B-8626-A2AD6A3AB95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65F1E-B796-4F1B-8626-A2AD6A3AB95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65F1E-B796-4F1B-8626-A2AD6A3AB95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65F1E-B796-4F1B-8626-A2AD6A3AB95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65F1E-B796-4F1B-8626-A2AD6A3AB95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B11C43-1DCD-4C0D-9574-E8B26380185D}" type="slidenum">
              <a:rPr lang="en-US"/>
              <a:pPr/>
              <a:t>22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(standoff between Pope Gregory VII and Holy Roman Emperor Henry IV in War of Investitures)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65F1E-B796-4F1B-8626-A2AD6A3AB95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65F1E-B796-4F1B-8626-A2AD6A3AB95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65F1E-B796-4F1B-8626-A2AD6A3AB95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65F1E-B796-4F1B-8626-A2AD6A3AB95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65F1E-B796-4F1B-8626-A2AD6A3AB95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65F1E-B796-4F1B-8626-A2AD6A3AB95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65F1E-B796-4F1B-8626-A2AD6A3AB95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65F1E-B796-4F1B-8626-A2AD6A3AB95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65F1E-B796-4F1B-8626-A2AD6A3AB95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65F1E-B796-4F1B-8626-A2AD6A3AB95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65F1E-B796-4F1B-8626-A2AD6A3AB95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65F1E-B796-4F1B-8626-A2AD6A3AB95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65F1E-B796-4F1B-8626-A2AD6A3AB95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939EC-39DC-480B-B0DB-57BF673794D9}" type="slidenum">
              <a:rPr lang="en-US"/>
              <a:pPr/>
              <a:t>8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CCFF"/>
                </a:solidFill>
              </a:rPr>
              <a:t>Christian Church</a:t>
            </a:r>
            <a:r>
              <a:rPr lang="en-US"/>
              <a:t> has become an important political, economic, spiritual and cultural force in Europe</a:t>
            </a:r>
          </a:p>
          <a:p>
            <a:r>
              <a:rPr lang="en-US"/>
              <a:t>Leading officials of Church were the bishops of Rome  (</a:t>
            </a:r>
            <a:r>
              <a:rPr lang="en-US">
                <a:solidFill>
                  <a:srgbClr val="00CCFF"/>
                </a:solidFill>
              </a:rPr>
              <a:t>Pope</a:t>
            </a:r>
            <a:r>
              <a:rPr lang="en-US"/>
              <a:t>) and Constantinople (</a:t>
            </a:r>
            <a:r>
              <a:rPr lang="en-US">
                <a:solidFill>
                  <a:srgbClr val="00CCFF"/>
                </a:solidFill>
              </a:rPr>
              <a:t>Patriarch</a:t>
            </a:r>
            <a:r>
              <a:rPr lang="en-US"/>
              <a:t>)  </a:t>
            </a:r>
          </a:p>
          <a:p>
            <a:r>
              <a:rPr lang="en-US"/>
              <a:t>As influence grew, laws were passed to forced people to become Christians and banned </a:t>
            </a:r>
            <a:r>
              <a:rPr lang="en-US">
                <a:solidFill>
                  <a:srgbClr val="00CCFF"/>
                </a:solidFill>
              </a:rPr>
              <a:t>heresy</a:t>
            </a:r>
            <a:r>
              <a:rPr lang="en-US"/>
              <a:t> (holding beliefs that contradict the official religion)</a:t>
            </a:r>
          </a:p>
          <a:p>
            <a:r>
              <a:rPr lang="en-US"/>
              <a:t>Fines were given against heretics, then harsher penalties and even death</a:t>
            </a:r>
          </a:p>
          <a:p>
            <a:r>
              <a:rPr lang="en-US"/>
              <a:t>Eventually, </a:t>
            </a:r>
            <a:r>
              <a:rPr lang="en-US">
                <a:solidFill>
                  <a:srgbClr val="00CCFF"/>
                </a:solidFill>
              </a:rPr>
              <a:t>conversion by force</a:t>
            </a:r>
          </a:p>
          <a:p>
            <a:r>
              <a:rPr lang="en-US"/>
              <a:t>Eventually in 11</a:t>
            </a:r>
            <a:r>
              <a:rPr lang="en-US" baseline="30000"/>
              <a:t>th</a:t>
            </a:r>
            <a:r>
              <a:rPr lang="en-US"/>
              <a:t> Century, Church split into two independent branches  </a:t>
            </a:r>
            <a:r>
              <a:rPr lang="en-US">
                <a:solidFill>
                  <a:srgbClr val="00CCFF"/>
                </a:solidFill>
              </a:rPr>
              <a:t>Eastern Orthodox</a:t>
            </a:r>
            <a:r>
              <a:rPr lang="en-US"/>
              <a:t> (Greek) based in Constantinople and </a:t>
            </a:r>
            <a:r>
              <a:rPr lang="en-US">
                <a:solidFill>
                  <a:srgbClr val="00CCFF"/>
                </a:solidFill>
              </a:rPr>
              <a:t>Roman Catholic</a:t>
            </a:r>
            <a:r>
              <a:rPr lang="en-US"/>
              <a:t> in Rome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65F1E-B796-4F1B-8626-A2AD6A3AB95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5956518-5F62-4050-9A4C-EE14FE7527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51752-D266-48F5-8FEA-19937285C2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377F8-5B4E-47B9-8E39-AA8AA3142A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39939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0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1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42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43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44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94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9948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21E8705-568F-461C-9E18-B87C2837CC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0C81E-4C8B-4FEF-A1E7-CEBEE74608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13A5C-7C49-4D9E-B59E-A1B5702D7B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0AA9E-F65D-4EDC-8297-1E8A5CA112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85472-B533-4D5D-AC56-5E79D09CDD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4ECB0-87B7-4454-89AA-888A2C8E8A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32923-BCA6-4139-B2DA-133960C171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75B96-C32F-4E41-A5F0-7F1113D70C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C06B9-19E8-432B-9ECB-4697CB1D2A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01C90-A480-4F16-8AF4-1B6DEE0914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7AEBD-3AD1-41E1-95E7-F46072AB2B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6B0BD-BB58-4FC3-85D5-33AA81CE1E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427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7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7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7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7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8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8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8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8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8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8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8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8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8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8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9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9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9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9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9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9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9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9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9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29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30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30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30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30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30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30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30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5430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0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0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1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1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1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1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1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1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1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1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1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1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2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2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2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2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2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2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2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2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2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2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3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3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3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3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3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3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3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3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3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3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4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4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4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4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4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4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4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4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4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4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5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5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5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5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5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5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5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5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5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5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6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6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6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6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6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6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6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6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6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6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7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7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7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7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7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7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7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7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7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7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8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8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8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8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8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8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8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8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8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8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9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9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9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9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9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9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9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9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9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9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0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0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0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0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0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0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0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0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0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0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1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1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1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1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1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1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1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1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1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1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2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2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2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2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2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2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2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2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2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2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3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3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3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3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3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3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3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3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3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3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4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4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4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4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4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4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4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4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4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4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5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5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5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5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5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5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5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5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5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5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6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6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6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6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6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6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6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6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6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6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7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7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7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7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7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7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7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7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7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7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8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8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8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8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8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8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8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8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8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8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490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491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4492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4493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4494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BF4FD46-9A53-4796-BA20-62EFDA92BE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6527E0-6C39-4689-A8EF-9F0E4FB5C3B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F51A60-C279-4D05-9AC3-29829DEF8E1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A5355A-36F6-4B79-80B7-EF8B3F02750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5F5BD6-3720-4740-8C0C-077272A8DC8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9E509F-4BB5-4F27-830E-7395E888C6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88E0F1-EC40-4CE1-826F-C411A69413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13F74-FD0A-46C2-BB5D-973F6C95AA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0E40CD-7883-4CDA-8833-C4A34609F38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C3E3C8-7FCF-4CD0-97F5-F9253DE010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98D1B9-3412-493F-A4D6-07FE69C392B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8B8A3D-BB79-4557-993B-0E5084BA20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CEE19-8244-4E4C-95EB-3A17139CD5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B5BB3-E567-4E74-B1FC-2B0268AE34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BE569-BB04-4685-A9E7-234476CBF5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B9B4D-29D6-45A3-951E-F0C5AA0589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90D5A-0485-4438-AC93-ADAF3321A3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E13E6-D879-4A8D-A3A8-B836304546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B3EA012-F6CF-49DC-BB0D-954F31D238A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891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1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1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1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2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2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2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89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89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EA7E2AF9-BEFC-4FE1-BBF0-725A917DAB7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892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2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5325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5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5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5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5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5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5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5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5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6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6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6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6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6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6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6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6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6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6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7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7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7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7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7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7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7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7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7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7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8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8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8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5328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8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8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8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8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8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8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9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9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9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9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9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9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9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9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9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9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0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0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0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0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0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0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0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0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0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0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1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1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1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1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1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1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1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1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1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1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2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2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2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2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2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2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2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2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2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2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3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3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3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3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3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3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3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3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3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3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4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4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4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4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4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4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4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4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4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4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5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5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5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5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5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5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5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5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5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5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6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6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6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6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6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6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6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6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6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6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7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7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7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7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7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7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7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7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7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7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8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8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8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8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8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8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8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8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8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8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9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9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9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9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9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9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9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9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9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9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0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0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0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0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0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0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0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0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0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0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1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1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1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1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1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1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1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1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1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1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2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2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2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2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2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2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2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2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2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2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3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3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3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3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3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3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3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3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3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3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4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4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4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4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4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4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4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4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4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4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5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5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5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5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5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5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5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5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5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5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6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6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6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6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6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6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466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59963693-69AE-4FF6-86A9-DE129D8E70F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3467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3468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3469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470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Bubonicplague.jp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jpeg"/><Relationship Id="rId5" Type="http://schemas.openxmlformats.org/officeDocument/2006/relationships/hyperlink" Target="http://en.wikipedia.org/wiki/1411" TargetMode="External"/><Relationship Id="rId4" Type="http://schemas.openxmlformats.org/officeDocument/2006/relationships/hyperlink" Target="http://en.wikipedia.org/wiki/Toggenbur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4648200" cy="1447800"/>
          </a:xfrm>
        </p:spPr>
        <p:txBody>
          <a:bodyPr/>
          <a:lstStyle/>
          <a:p>
            <a:r>
              <a:rPr lang="en-US" sz="4800">
                <a:latin typeface="Arial Black" pitchFamily="34" charset="0"/>
              </a:rPr>
              <a:t>The Middle Ages</a:t>
            </a:r>
          </a:p>
        </p:txBody>
      </p:sp>
      <p:pic>
        <p:nvPicPr>
          <p:cNvPr id="2053" name="Picture 5" descr="cartoon_meu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" y="1790700"/>
            <a:ext cx="4676775" cy="4991100"/>
          </a:xfrm>
          <a:prstGeom prst="rect">
            <a:avLst/>
          </a:prstGeom>
          <a:noFill/>
        </p:spPr>
      </p:pic>
      <p:pic>
        <p:nvPicPr>
          <p:cNvPr id="2055" name="Picture 7" descr="LargeCleric,Knight,&amp;Workm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3488" y="2811463"/>
            <a:ext cx="4024312" cy="3970337"/>
          </a:xfrm>
          <a:prstGeom prst="rect">
            <a:avLst/>
          </a:prstGeom>
          <a:noFill/>
        </p:spPr>
      </p:pic>
      <p:pic>
        <p:nvPicPr>
          <p:cNvPr id="2057" name="Picture 9" descr="medievalprof_bi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381000"/>
            <a:ext cx="3595688" cy="215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953000" cy="1143000"/>
          </a:xfrm>
        </p:spPr>
        <p:txBody>
          <a:bodyPr/>
          <a:lstStyle/>
          <a:p>
            <a:r>
              <a:rPr lang="en-US" sz="4000" b="1"/>
              <a:t>Monasticism and Saints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62484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>
                <a:solidFill>
                  <a:srgbClr val="00CCFF"/>
                </a:solidFill>
              </a:rPr>
              <a:t>Monks</a:t>
            </a:r>
            <a:r>
              <a:rPr lang="en-US" sz="2000"/>
              <a:t> were people who gave up worldly possessions and devote themselves to </a:t>
            </a:r>
            <a:br>
              <a:rPr lang="en-US" sz="2000"/>
            </a:br>
            <a:r>
              <a:rPr lang="en-US" sz="2000"/>
              <a:t>a religious life</a:t>
            </a:r>
            <a:br>
              <a:rPr lang="en-US" sz="2000"/>
            </a:b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Established between 400 -700 communities called monasteries which became centres of education, literacy and learning</a:t>
            </a:r>
            <a:br>
              <a:rPr lang="en-US" sz="2000"/>
            </a:b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Strict codes of monastic conduct called </a:t>
            </a:r>
            <a:r>
              <a:rPr lang="en-US" sz="2000">
                <a:solidFill>
                  <a:srgbClr val="00CCFF"/>
                </a:solidFill>
              </a:rPr>
              <a:t>Rule of St. Benedict  </a:t>
            </a:r>
            <a:br>
              <a:rPr lang="en-US" sz="2000">
                <a:solidFill>
                  <a:srgbClr val="00CCFF"/>
                </a:solidFill>
              </a:rPr>
            </a:br>
            <a:endParaRPr lang="en-US" sz="2000">
              <a:solidFill>
                <a:srgbClr val="00CC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/>
              <a:t>Saints- one who performs miracles that are interpreted as evidence of a special relationship with God</a:t>
            </a:r>
            <a:br>
              <a:rPr lang="en-US" sz="2000"/>
            </a:br>
            <a:endParaRPr lang="en-US" sz="2000"/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00CCFF"/>
                </a:solidFill>
              </a:rPr>
              <a:t>St. Augustine-</a:t>
            </a:r>
            <a:r>
              <a:rPr lang="en-US" sz="2000"/>
              <a:t> wrote “Confessions” which discussed ideas of ethics, self knowledge, and the role of free will which shaped monastic tradition and the influence of Church</a:t>
            </a:r>
          </a:p>
        </p:txBody>
      </p:sp>
      <p:pic>
        <p:nvPicPr>
          <p:cNvPr id="28679" name="Picture 7" descr="iconb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4125" y="2514600"/>
            <a:ext cx="2733675" cy="4267200"/>
          </a:xfrm>
          <a:prstGeom prst="rect">
            <a:avLst/>
          </a:prstGeom>
          <a:noFill/>
        </p:spPr>
      </p:pic>
      <p:pic>
        <p:nvPicPr>
          <p:cNvPr id="28681" name="Picture 9" descr="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11125"/>
            <a:ext cx="3505200" cy="232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/>
              <a:t>Merovingians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05000"/>
            <a:ext cx="85344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/>
              <a:t>Merovingian is derived from the leader of the </a:t>
            </a:r>
            <a:br>
              <a:rPr lang="en-US" sz="2200"/>
            </a:br>
            <a:r>
              <a:rPr lang="en-US" sz="2200"/>
              <a:t>tribe of Franks</a:t>
            </a:r>
          </a:p>
          <a:p>
            <a:pPr>
              <a:lnSpc>
                <a:spcPct val="80000"/>
              </a:lnSpc>
            </a:pPr>
            <a:r>
              <a:rPr lang="en-US" sz="2200"/>
              <a:t>First dynasty after the Romans and ruled for 300 years</a:t>
            </a:r>
          </a:p>
          <a:p>
            <a:pPr>
              <a:lnSpc>
                <a:spcPct val="80000"/>
              </a:lnSpc>
            </a:pPr>
            <a:r>
              <a:rPr lang="en-US" sz="2200"/>
              <a:t>Leader in 481 CE was </a:t>
            </a:r>
            <a:r>
              <a:rPr lang="en-US" sz="2200">
                <a:solidFill>
                  <a:srgbClr val="00CCFF"/>
                </a:solidFill>
              </a:rPr>
              <a:t>Clovis I-</a:t>
            </a:r>
            <a:r>
              <a:rPr lang="en-US" sz="2200"/>
              <a:t> he united Frankish tribes and expanded  territory</a:t>
            </a:r>
          </a:p>
          <a:p>
            <a:pPr>
              <a:lnSpc>
                <a:spcPct val="80000"/>
              </a:lnSpc>
            </a:pPr>
            <a:r>
              <a:rPr lang="en-US" sz="2200"/>
              <a:t>His </a:t>
            </a:r>
            <a:r>
              <a:rPr lang="en-US" sz="2200">
                <a:solidFill>
                  <a:srgbClr val="00CCFF"/>
                </a:solidFill>
              </a:rPr>
              <a:t>conversion</a:t>
            </a:r>
            <a:r>
              <a:rPr lang="en-US" sz="2200"/>
              <a:t> to Christianity won him support from the Church</a:t>
            </a:r>
          </a:p>
          <a:p>
            <a:pPr>
              <a:lnSpc>
                <a:spcPct val="80000"/>
              </a:lnSpc>
            </a:pPr>
            <a:r>
              <a:rPr lang="en-US" sz="2200"/>
              <a:t>Clovis I wrote </a:t>
            </a:r>
            <a:r>
              <a:rPr lang="en-US" sz="2200">
                <a:solidFill>
                  <a:srgbClr val="00CCFF"/>
                </a:solidFill>
              </a:rPr>
              <a:t>Salic Law</a:t>
            </a:r>
            <a:r>
              <a:rPr lang="en-US" sz="2200"/>
              <a:t> - assigned a specific financial value to everyone and everything; concept of </a:t>
            </a:r>
            <a:r>
              <a:rPr lang="en-US" sz="2200">
                <a:solidFill>
                  <a:srgbClr val="00CCFF"/>
                </a:solidFill>
              </a:rPr>
              <a:t>trial options</a:t>
            </a:r>
            <a:r>
              <a:rPr lang="en-US" sz="2200"/>
              <a:t> (trial by oath and trial by ordeal)</a:t>
            </a:r>
          </a:p>
          <a:p>
            <a:pPr>
              <a:lnSpc>
                <a:spcPct val="80000"/>
              </a:lnSpc>
            </a:pPr>
            <a:r>
              <a:rPr lang="en-US" sz="2200"/>
              <a:t>Merovingian's founded and built many monasteries, churches and palaces and spread Christianity throughout Western Europe</a:t>
            </a:r>
            <a:br>
              <a:rPr lang="en-US" sz="2200"/>
            </a:br>
            <a:r>
              <a:rPr lang="en-US" sz="2200"/>
              <a:t/>
            </a:r>
            <a:br>
              <a:rPr lang="en-US" sz="2200"/>
            </a:br>
            <a:endParaRPr lang="en-US" sz="2200"/>
          </a:p>
          <a:p>
            <a:pPr>
              <a:lnSpc>
                <a:spcPct val="80000"/>
              </a:lnSpc>
            </a:pPr>
            <a:r>
              <a:rPr lang="en-US" sz="2200"/>
              <a:t>IMPACT = Eventually dynasty declined as kings relaxed power and became more like figure heads whereas the real power lay with the powerful officials and leading aristocracy</a:t>
            </a:r>
          </a:p>
        </p:txBody>
      </p:sp>
      <p:pic>
        <p:nvPicPr>
          <p:cNvPr id="13317" name="Picture 5" descr="clovis_bapti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52400"/>
            <a:ext cx="2514600" cy="2011363"/>
          </a:xfrm>
          <a:prstGeom prst="rect">
            <a:avLst/>
          </a:prstGeom>
          <a:noFill/>
        </p:spPr>
      </p:pic>
      <p:pic>
        <p:nvPicPr>
          <p:cNvPr id="13319" name="Picture 7" descr="meroving_clov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76200"/>
            <a:ext cx="1752600" cy="1516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image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0338"/>
            <a:ext cx="7924800" cy="6665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876800" cy="868362"/>
          </a:xfrm>
        </p:spPr>
        <p:txBody>
          <a:bodyPr/>
          <a:lstStyle/>
          <a:p>
            <a:r>
              <a:rPr lang="en-US" b="1"/>
              <a:t>Carolingians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66294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Rise of aristocratic </a:t>
            </a:r>
            <a:r>
              <a:rPr lang="en-US" sz="2000">
                <a:solidFill>
                  <a:srgbClr val="00CCFF"/>
                </a:solidFill>
              </a:rPr>
              <a:t>Charles Martel</a:t>
            </a:r>
            <a:r>
              <a:rPr lang="en-US" sz="2000"/>
              <a:t> who dominated Frankish kingdom in 8</a:t>
            </a:r>
            <a:r>
              <a:rPr lang="en-US" sz="2000" baseline="30000"/>
              <a:t>th</a:t>
            </a:r>
            <a:r>
              <a:rPr lang="en-US" sz="2000"/>
              <a:t> century</a:t>
            </a:r>
            <a:br>
              <a:rPr lang="en-US" sz="2000"/>
            </a:b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He confiscated land given to Church and began Church reforms that would restore spirituality to clerical life</a:t>
            </a:r>
            <a:br>
              <a:rPr lang="en-US" sz="2000"/>
            </a:b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His son </a:t>
            </a:r>
            <a:r>
              <a:rPr lang="en-US" sz="2000">
                <a:solidFill>
                  <a:srgbClr val="00CCFF"/>
                </a:solidFill>
              </a:rPr>
              <a:t>Pepin the Short</a:t>
            </a:r>
            <a:r>
              <a:rPr lang="en-US" sz="2000"/>
              <a:t> continued </a:t>
            </a:r>
            <a:br>
              <a:rPr lang="en-US" sz="2000"/>
            </a:br>
            <a:r>
              <a:rPr lang="en-US" sz="2000"/>
              <a:t>Church reforms and eventually</a:t>
            </a:r>
            <a:br>
              <a:rPr lang="en-US" sz="2000"/>
            </a:br>
            <a:r>
              <a:rPr lang="en-US" sz="2000"/>
              <a:t> with the support of reformed </a:t>
            </a:r>
            <a:br>
              <a:rPr lang="en-US" sz="2000"/>
            </a:br>
            <a:r>
              <a:rPr lang="en-US" sz="2000"/>
              <a:t>Church, removed last </a:t>
            </a:r>
            <a:br>
              <a:rPr lang="en-US" sz="2000"/>
            </a:br>
            <a:r>
              <a:rPr lang="en-US" sz="2000"/>
              <a:t>Merovingian king from throne</a:t>
            </a:r>
            <a:br>
              <a:rPr lang="en-US" sz="2000"/>
            </a:b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Established the </a:t>
            </a:r>
            <a:r>
              <a:rPr lang="en-US" sz="2000">
                <a:solidFill>
                  <a:srgbClr val="00CCFF"/>
                </a:solidFill>
              </a:rPr>
              <a:t>Carolingian </a:t>
            </a:r>
            <a:br>
              <a:rPr lang="en-US" sz="2000">
                <a:solidFill>
                  <a:srgbClr val="00CCFF"/>
                </a:solidFill>
              </a:rPr>
            </a:br>
            <a:r>
              <a:rPr lang="en-US" sz="2000">
                <a:solidFill>
                  <a:srgbClr val="00CCFF"/>
                </a:solidFill>
              </a:rPr>
              <a:t>dynasty</a:t>
            </a:r>
            <a:r>
              <a:rPr lang="en-US" sz="2000"/>
              <a:t>, named to protect the</a:t>
            </a:r>
            <a:br>
              <a:rPr lang="en-US" sz="2000"/>
            </a:br>
            <a:r>
              <a:rPr lang="en-US" sz="2000"/>
              <a:t>papacy and establish the pope</a:t>
            </a:r>
            <a:br>
              <a:rPr lang="en-US" sz="2000"/>
            </a:br>
            <a:r>
              <a:rPr lang="en-US" sz="2000"/>
              <a:t>and bishops are the makers of kings</a:t>
            </a:r>
            <a:br>
              <a:rPr lang="en-US" sz="2000"/>
            </a:b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Greatest legacy was Charles</a:t>
            </a:r>
            <a:br>
              <a:rPr lang="en-US" sz="2000"/>
            </a:br>
            <a:r>
              <a:rPr lang="en-US" sz="2000"/>
              <a:t> the Great, or </a:t>
            </a:r>
            <a:r>
              <a:rPr lang="en-US" sz="2000">
                <a:solidFill>
                  <a:srgbClr val="00CCFF"/>
                </a:solidFill>
              </a:rPr>
              <a:t>Charlemagne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>
              <a:solidFill>
                <a:srgbClr val="00CCFF"/>
              </a:solidFill>
            </a:endParaRPr>
          </a:p>
        </p:txBody>
      </p:sp>
      <p:pic>
        <p:nvPicPr>
          <p:cNvPr id="14341" name="Picture 5" descr="charlemag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0150" y="228600"/>
            <a:ext cx="2616200" cy="3276600"/>
          </a:xfrm>
          <a:prstGeom prst="rect">
            <a:avLst/>
          </a:prstGeom>
          <a:noFill/>
        </p:spPr>
      </p:pic>
      <p:pic>
        <p:nvPicPr>
          <p:cNvPr id="14343" name="Picture 7" descr="08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776663"/>
            <a:ext cx="4419600" cy="3005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477000" cy="1143000"/>
          </a:xfrm>
        </p:spPr>
        <p:txBody>
          <a:bodyPr/>
          <a:lstStyle/>
          <a:p>
            <a:r>
              <a:rPr lang="en-US" sz="4000" b="1"/>
              <a:t>The Holy Roman Empire &amp; Charlemagne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63246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>
                <a:solidFill>
                  <a:srgbClr val="00CCFF"/>
                </a:solidFill>
              </a:rPr>
              <a:t>Charlemagne</a:t>
            </a:r>
            <a:r>
              <a:rPr lang="en-US" sz="2000"/>
              <a:t> (Charles the Great) who was a military general and restored Pope Leo III who had been exiled</a:t>
            </a:r>
          </a:p>
          <a:p>
            <a:pPr>
              <a:lnSpc>
                <a:spcPct val="80000"/>
              </a:lnSpc>
            </a:pPr>
            <a:r>
              <a:rPr lang="en-US" sz="2000"/>
              <a:t>In return, Leo placed a crown on Charlemagne and named him the </a:t>
            </a:r>
            <a:r>
              <a:rPr lang="en-US" sz="2000">
                <a:solidFill>
                  <a:srgbClr val="00CCFF"/>
                </a:solidFill>
              </a:rPr>
              <a:t>“Emperor of the Romans</a:t>
            </a:r>
            <a:r>
              <a:rPr lang="en-US" sz="2000"/>
              <a:t>” which secured the relationship between Frankish kings and the papacy</a:t>
            </a:r>
          </a:p>
          <a:p>
            <a:pPr>
              <a:lnSpc>
                <a:spcPct val="80000"/>
              </a:lnSpc>
            </a:pPr>
            <a:r>
              <a:rPr lang="en-US" sz="2000"/>
              <a:t>Charlemagne became the first ruler of the </a:t>
            </a:r>
            <a:r>
              <a:rPr lang="en-US" sz="2000">
                <a:solidFill>
                  <a:srgbClr val="00CCFF"/>
                </a:solidFill>
              </a:rPr>
              <a:t>Holy Roman Empire</a:t>
            </a:r>
            <a:r>
              <a:rPr lang="en-US" sz="2000"/>
              <a:t>, a dynasty that would last for more than 700 years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00CCFF"/>
                </a:solidFill>
              </a:rPr>
              <a:t>Charlemagne</a:t>
            </a:r>
            <a:r>
              <a:rPr lang="en-US" sz="2000"/>
              <a:t>-  imposed order on empire through the Church and state</a:t>
            </a:r>
          </a:p>
          <a:p>
            <a:pPr>
              <a:lnSpc>
                <a:spcPct val="80000"/>
              </a:lnSpc>
            </a:pPr>
            <a:r>
              <a:rPr lang="en-US" sz="2000"/>
              <a:t>Ordered the </a:t>
            </a:r>
            <a:r>
              <a:rPr lang="en-US" sz="2000">
                <a:solidFill>
                  <a:srgbClr val="00CCFF"/>
                </a:solidFill>
              </a:rPr>
              <a:t>standardization of Latin</a:t>
            </a:r>
            <a:r>
              <a:rPr lang="en-US" sz="2000"/>
              <a:t>, textbooks, manuals for preaching, schools for clergy and people, new form of handwriting</a:t>
            </a:r>
          </a:p>
          <a:p>
            <a:pPr>
              <a:lnSpc>
                <a:spcPct val="80000"/>
              </a:lnSpc>
            </a:pPr>
            <a:r>
              <a:rPr lang="en-US" sz="2000"/>
              <a:t>All these promoted education and scholars and produced a precise written language (Latin)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1800"/>
          </a:p>
        </p:txBody>
      </p:sp>
      <p:pic>
        <p:nvPicPr>
          <p:cNvPr id="32773" name="Picture 5" descr="charlemagne-p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28600"/>
            <a:ext cx="2106613" cy="2895600"/>
          </a:xfrm>
          <a:prstGeom prst="rect">
            <a:avLst/>
          </a:prstGeom>
          <a:noFill/>
        </p:spPr>
      </p:pic>
      <p:pic>
        <p:nvPicPr>
          <p:cNvPr id="32775" name="Picture 7" descr="0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505200"/>
            <a:ext cx="2695575" cy="29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5" name="Picture 7" descr="KISH_08_1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84725" cy="6858000"/>
          </a:xfrm>
          <a:prstGeom prst="rect">
            <a:avLst/>
          </a:prstGeom>
          <a:noFill/>
        </p:spPr>
      </p:pic>
      <p:pic>
        <p:nvPicPr>
          <p:cNvPr id="43017" name="Picture 9" descr="HRE_800-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838200"/>
            <a:ext cx="39116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Slaves and Serfs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Slaves made up of conquered peoples</a:t>
            </a:r>
          </a:p>
          <a:p>
            <a:r>
              <a:rPr lang="en-US"/>
              <a:t>Some treated harshly, while other were treated fairly</a:t>
            </a:r>
          </a:p>
          <a:p>
            <a:r>
              <a:rPr lang="en-US"/>
              <a:t>Rural slaves became serfs, who worked the land and provided labour for owner (in return from protection)</a:t>
            </a:r>
          </a:p>
          <a:p>
            <a:r>
              <a:rPr lang="en-US"/>
              <a:t>Set up for system of feudalism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Birth of Modern Languages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Development of Middle Ages</a:t>
            </a:r>
          </a:p>
          <a:p>
            <a:pPr>
              <a:lnSpc>
                <a:spcPct val="90000"/>
              </a:lnSpc>
            </a:pPr>
            <a:r>
              <a:rPr lang="en-US"/>
              <a:t>New languages born through migration, resettlement, conflict and changes</a:t>
            </a:r>
          </a:p>
          <a:p>
            <a:pPr>
              <a:lnSpc>
                <a:spcPct val="90000"/>
              </a:lnSpc>
            </a:pPr>
            <a:r>
              <a:rPr lang="en-US"/>
              <a:t>Old English (Anglo Saxon) began to incorporate words borrowed from Latin and Old French, Old German and Old Norse</a:t>
            </a:r>
          </a:p>
          <a:p>
            <a:pPr>
              <a:lnSpc>
                <a:spcPct val="90000"/>
              </a:lnSpc>
            </a:pPr>
            <a:r>
              <a:rPr lang="en-US"/>
              <a:t>Roots of contemporary Spanish, Italian and other Romance languages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22325"/>
          </a:xfrm>
        </p:spPr>
        <p:txBody>
          <a:bodyPr/>
          <a:lstStyle/>
          <a:p>
            <a:r>
              <a:rPr lang="en-US"/>
              <a:t>High Middle Ages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990600"/>
            <a:ext cx="83058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New royal dynasty called Capetians in France</a:t>
            </a:r>
            <a:br>
              <a:rPr lang="en-US" sz="1800"/>
            </a:b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System of </a:t>
            </a:r>
            <a:r>
              <a:rPr lang="en-US" sz="1800">
                <a:solidFill>
                  <a:srgbClr val="00CCFF"/>
                </a:solidFill>
              </a:rPr>
              <a:t>primogeniture</a:t>
            </a:r>
            <a:r>
              <a:rPr lang="en-US" sz="1800"/>
              <a:t>= system where eldest son inherited everything (instead of dividing land / property / wealth)</a:t>
            </a:r>
            <a:br>
              <a:rPr lang="en-US" sz="1800"/>
            </a:b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Lords and knights however had little loyalty and began competing more fiercely for land, power, influence and control</a:t>
            </a:r>
            <a:br>
              <a:rPr lang="en-US" sz="1800"/>
            </a:br>
            <a:endParaRPr lang="en-US" sz="1800"/>
          </a:p>
          <a:p>
            <a:pPr>
              <a:lnSpc>
                <a:spcPct val="80000"/>
              </a:lnSpc>
            </a:pPr>
            <a:r>
              <a:rPr lang="en-US" sz="1800">
                <a:solidFill>
                  <a:srgbClr val="00CCFF"/>
                </a:solidFill>
              </a:rPr>
              <a:t>Peace of God=</a:t>
            </a:r>
            <a:r>
              <a:rPr lang="en-US" sz="1800"/>
              <a:t> a set of decrees issued in 989 CE that prohibited stealing church property, assaulting clerics, peasants and women with the threat of excommunication from Church</a:t>
            </a:r>
            <a:br>
              <a:rPr lang="en-US" sz="1800"/>
            </a:b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were set to protect the unarmed populace by limiting warfare in countryside</a:t>
            </a:r>
            <a:br>
              <a:rPr lang="en-US" sz="1800"/>
            </a:br>
            <a:endParaRPr lang="en-US" sz="1800"/>
          </a:p>
          <a:p>
            <a:pPr>
              <a:lnSpc>
                <a:spcPct val="80000"/>
              </a:lnSpc>
            </a:pPr>
            <a:r>
              <a:rPr lang="en-US" sz="1800">
                <a:solidFill>
                  <a:srgbClr val="00CCFF"/>
                </a:solidFill>
              </a:rPr>
              <a:t>Truce of God</a:t>
            </a:r>
            <a:r>
              <a:rPr lang="en-US" sz="1800"/>
              <a:t>= set in 1027 CE and outlawed all fighting from Thursday to Monday morning, on important feast days and during religious days</a:t>
            </a:r>
            <a:br>
              <a:rPr lang="en-US" sz="1800"/>
            </a:b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Truce encouraged idea that the only combat pleasing to God was in the defence of Christendom  (idea of the righteousness of holy war)</a:t>
            </a:r>
            <a:br>
              <a:rPr lang="en-US" sz="1800"/>
            </a:b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1095 CE Pope Urban II referred to Truce of God when calling knights to the first </a:t>
            </a:r>
            <a:r>
              <a:rPr lang="en-US" sz="1800" u="sng"/>
              <a:t>Crusade</a:t>
            </a:r>
            <a:r>
              <a:rPr lang="en-US" sz="1800"/>
              <a:t> in support of Christians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746125"/>
          </a:xfrm>
        </p:spPr>
        <p:txBody>
          <a:bodyPr/>
          <a:lstStyle/>
          <a:p>
            <a:r>
              <a:rPr lang="en-US" sz="4000"/>
              <a:t>Feudalism</a:t>
            </a:r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990600"/>
            <a:ext cx="48006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Increasing violence and lawless countryside</a:t>
            </a:r>
          </a:p>
          <a:p>
            <a:pPr>
              <a:lnSpc>
                <a:spcPct val="80000"/>
              </a:lnSpc>
            </a:pPr>
            <a:r>
              <a:rPr lang="en-US" sz="1800"/>
              <a:t>Weak turn to the strong for protection, strong want something from the weak</a:t>
            </a:r>
          </a:p>
          <a:p>
            <a:pPr>
              <a:lnSpc>
                <a:spcPct val="80000"/>
              </a:lnSpc>
            </a:pPr>
            <a:r>
              <a:rPr lang="en-US" sz="1800">
                <a:solidFill>
                  <a:srgbClr val="00CCFF"/>
                </a:solidFill>
              </a:rPr>
              <a:t>Feudalism</a:t>
            </a:r>
            <a:r>
              <a:rPr lang="en-US" sz="1800"/>
              <a:t>= relationship between those ranked in a chain of association  (kings, vassals, lords, knights, serfs)</a:t>
            </a:r>
          </a:p>
          <a:p>
            <a:pPr>
              <a:lnSpc>
                <a:spcPct val="80000"/>
              </a:lnSpc>
            </a:pPr>
            <a:r>
              <a:rPr lang="en-US" sz="1800"/>
              <a:t>Feudalism worked because of the notion of mutual obligation, or voluntary co-operation from serf to noble</a:t>
            </a:r>
          </a:p>
          <a:p>
            <a:pPr>
              <a:lnSpc>
                <a:spcPct val="80000"/>
              </a:lnSpc>
            </a:pPr>
            <a:r>
              <a:rPr lang="en-US" sz="1800"/>
              <a:t>A man’s word was the cornerstone of social life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/>
            </a:r>
            <a:br>
              <a:rPr lang="en-US" sz="1800"/>
            </a:br>
            <a:r>
              <a:rPr lang="en-US" sz="1800" u="sng"/>
              <a:t>Key terms</a:t>
            </a:r>
          </a:p>
          <a:p>
            <a:pPr>
              <a:lnSpc>
                <a:spcPct val="80000"/>
              </a:lnSpc>
            </a:pPr>
            <a:r>
              <a:rPr lang="en-US" sz="1800">
                <a:solidFill>
                  <a:srgbClr val="00CCFF"/>
                </a:solidFill>
              </a:rPr>
              <a:t>Fief</a:t>
            </a:r>
            <a:r>
              <a:rPr lang="en-US" sz="1800"/>
              <a:t> = land given by a lord in return for a vassal’s military service and oath of loyalty</a:t>
            </a:r>
          </a:p>
          <a:p>
            <a:pPr>
              <a:lnSpc>
                <a:spcPct val="80000"/>
              </a:lnSpc>
            </a:pPr>
            <a:r>
              <a:rPr lang="en-US" sz="1800">
                <a:solidFill>
                  <a:srgbClr val="00CCFF"/>
                </a:solidFill>
              </a:rPr>
              <a:t>Serfs</a:t>
            </a:r>
            <a:r>
              <a:rPr lang="en-US" sz="1800"/>
              <a:t>= aka villeins or common peasants who worked the lords land</a:t>
            </a:r>
          </a:p>
          <a:p>
            <a:pPr>
              <a:lnSpc>
                <a:spcPct val="80000"/>
              </a:lnSpc>
            </a:pPr>
            <a:r>
              <a:rPr lang="en-US" sz="1800">
                <a:solidFill>
                  <a:srgbClr val="00CCFF"/>
                </a:solidFill>
              </a:rPr>
              <a:t>Tithe </a:t>
            </a:r>
            <a:r>
              <a:rPr lang="en-US" sz="1800"/>
              <a:t>= tax that serfs paid  (tax or rent)</a:t>
            </a:r>
          </a:p>
          <a:p>
            <a:pPr>
              <a:lnSpc>
                <a:spcPct val="80000"/>
              </a:lnSpc>
            </a:pPr>
            <a:r>
              <a:rPr lang="en-US" sz="1800">
                <a:solidFill>
                  <a:srgbClr val="00CCFF"/>
                </a:solidFill>
              </a:rPr>
              <a:t>Corvee</a:t>
            </a:r>
            <a:r>
              <a:rPr lang="en-US" sz="1800"/>
              <a:t>= condition of unpaid labour by serfs (maintaining roads or ditches on a manor)</a:t>
            </a:r>
          </a:p>
        </p:txBody>
      </p:sp>
      <p:pic>
        <p:nvPicPr>
          <p:cNvPr id="62468" name="Picture 4" descr="0008n0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219200"/>
            <a:ext cx="3810000" cy="351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/>
          <a:lstStyle/>
          <a:p>
            <a:r>
              <a:rPr lang="en-US" sz="4000" b="1"/>
              <a:t>The beginning…Early Middle Ages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6019800" cy="5867400"/>
          </a:xfrm>
        </p:spPr>
        <p:txBody>
          <a:bodyPr/>
          <a:lstStyle/>
          <a:p>
            <a:r>
              <a:rPr lang="en-US"/>
              <a:t>Decline of Roman Empire </a:t>
            </a:r>
          </a:p>
          <a:p>
            <a:r>
              <a:rPr lang="en-US"/>
              <a:t>Rise of Northern Europe </a:t>
            </a:r>
          </a:p>
          <a:p>
            <a:r>
              <a:rPr lang="en-US"/>
              <a:t>New forms of government </a:t>
            </a:r>
          </a:p>
          <a:p>
            <a:r>
              <a:rPr lang="en-US"/>
              <a:t>Heavy “</a:t>
            </a:r>
            <a:r>
              <a:rPr lang="en-US">
                <a:solidFill>
                  <a:srgbClr val="00CCFF"/>
                </a:solidFill>
              </a:rPr>
              <a:t>Romanization</a:t>
            </a:r>
            <a:r>
              <a:rPr lang="en-US"/>
              <a:t>” (religion, language, laws, architecture, government)</a:t>
            </a:r>
          </a:p>
          <a:p>
            <a:r>
              <a:rPr lang="en-US">
                <a:solidFill>
                  <a:srgbClr val="00CCFF"/>
                </a:solidFill>
              </a:rPr>
              <a:t>Latin</a:t>
            </a:r>
            <a:r>
              <a:rPr lang="en-US"/>
              <a:t>- “medium aevum” means “middle age” and is source of English word “medieval”</a:t>
            </a:r>
          </a:p>
        </p:txBody>
      </p:sp>
      <p:pic>
        <p:nvPicPr>
          <p:cNvPr id="7173" name="Picture 5" descr="hg_d_mona_d2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143000"/>
            <a:ext cx="3124200" cy="2473325"/>
          </a:xfrm>
          <a:prstGeom prst="rect">
            <a:avLst/>
          </a:prstGeom>
          <a:noFill/>
        </p:spPr>
      </p:pic>
      <p:pic>
        <p:nvPicPr>
          <p:cNvPr id="7175" name="Picture 7" descr="CoronationImage_9th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4738" y="3810000"/>
            <a:ext cx="2227262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feudalism_no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0"/>
            <a:ext cx="477996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feudali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4613"/>
            <a:ext cx="8839200" cy="6783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Wars and Conflicts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447800"/>
            <a:ext cx="861695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u="sng"/>
              <a:t>War of Investitures</a:t>
            </a:r>
            <a:r>
              <a:rPr lang="en-US" sz="2400"/>
              <a:t> (Pope Gregory VII and Holy Roman Emperor Henry IV)</a:t>
            </a:r>
            <a:br>
              <a:rPr lang="en-US" sz="2400"/>
            </a:br>
            <a:endParaRPr lang="en-US" sz="2400"/>
          </a:p>
          <a:p>
            <a:pPr>
              <a:lnSpc>
                <a:spcPct val="90000"/>
              </a:lnSpc>
            </a:pPr>
            <a:r>
              <a:rPr lang="en-US" sz="2400" u="sng"/>
              <a:t>Norman Conquests</a:t>
            </a:r>
            <a:r>
              <a:rPr lang="en-US" sz="2400"/>
              <a:t> &amp; William the Conqueror (who was crowned King of England and ordered the Doomsday Book)</a:t>
            </a:r>
            <a:br>
              <a:rPr lang="en-US" sz="2400"/>
            </a:br>
            <a:endParaRPr lang="en-US" sz="2400"/>
          </a:p>
          <a:p>
            <a:pPr>
              <a:lnSpc>
                <a:spcPct val="90000"/>
              </a:lnSpc>
            </a:pPr>
            <a:r>
              <a:rPr lang="en-US" sz="2400" u="sng"/>
              <a:t>Magna Carta</a:t>
            </a:r>
            <a:r>
              <a:rPr lang="en-US" sz="2400"/>
              <a:t>  (king is subject to the law)</a:t>
            </a:r>
            <a:br>
              <a:rPr lang="en-US" sz="2400"/>
            </a:br>
            <a:endParaRPr lang="en-US" sz="2400"/>
          </a:p>
          <a:p>
            <a:pPr>
              <a:lnSpc>
                <a:spcPct val="90000"/>
              </a:lnSpc>
            </a:pPr>
            <a:r>
              <a:rPr lang="en-US" sz="2400" u="sng"/>
              <a:t>Crusades </a:t>
            </a:r>
            <a:br>
              <a:rPr lang="en-US" sz="2400" u="sng"/>
            </a:br>
            <a:endParaRPr lang="en-US" sz="2400" u="sng"/>
          </a:p>
          <a:p>
            <a:pPr>
              <a:lnSpc>
                <a:spcPct val="90000"/>
              </a:lnSpc>
            </a:pPr>
            <a:r>
              <a:rPr lang="en-US" sz="2400"/>
              <a:t>Effects of Crusades (military failure but many positive effects (spreading of culture, goods, scientific knowledge, Arabic language and thought, economic growth in rural communities, and trade)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127125"/>
          </a:xfrm>
        </p:spPr>
        <p:txBody>
          <a:bodyPr/>
          <a:lstStyle/>
          <a:p>
            <a:r>
              <a:rPr lang="en-US"/>
              <a:t>New Ideas and Culture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219200"/>
            <a:ext cx="8616950" cy="4876800"/>
          </a:xfrm>
        </p:spPr>
        <p:txBody>
          <a:bodyPr/>
          <a:lstStyle/>
          <a:p>
            <a:r>
              <a:rPr lang="en-US"/>
              <a:t>Effects of Crusades</a:t>
            </a:r>
          </a:p>
          <a:p>
            <a:r>
              <a:rPr lang="en-US"/>
              <a:t>Guild and communes</a:t>
            </a:r>
          </a:p>
          <a:p>
            <a:r>
              <a:rPr lang="en-US"/>
              <a:t>Towns, cities and manors</a:t>
            </a:r>
          </a:p>
          <a:p>
            <a:r>
              <a:rPr lang="en-US"/>
              <a:t>New thinkers (Thomas Aquinas) and writers</a:t>
            </a:r>
          </a:p>
          <a:p>
            <a:r>
              <a:rPr lang="en-US"/>
              <a:t>Creation of universities</a:t>
            </a:r>
          </a:p>
          <a:p>
            <a:r>
              <a:rPr lang="en-US"/>
              <a:t>New art and architecture (gothic, castles)</a:t>
            </a:r>
          </a:p>
          <a:p>
            <a:r>
              <a:rPr lang="en-US"/>
              <a:t>Knighthood and chivalry</a:t>
            </a:r>
          </a:p>
          <a:p>
            <a:r>
              <a:rPr lang="en-US"/>
              <a:t>Courtly entertainment  (fables, playwrights)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b="1"/>
              <a:t>Late Middle Ages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2819400" cy="4533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Black Death</a:t>
            </a:r>
          </a:p>
          <a:p>
            <a:pPr>
              <a:lnSpc>
                <a:spcPct val="90000"/>
              </a:lnSpc>
            </a:pPr>
            <a:r>
              <a:rPr lang="en-US" sz="2400"/>
              <a:t>a devastating worldwide pandemic that first struck Europe in the mid 14</a:t>
            </a:r>
            <a:r>
              <a:rPr lang="en-US" sz="2400" baseline="30000"/>
              <a:t>th</a:t>
            </a:r>
            <a:r>
              <a:rPr lang="en-US" sz="2400"/>
              <a:t> century</a:t>
            </a:r>
          </a:p>
          <a:p>
            <a:pPr>
              <a:lnSpc>
                <a:spcPct val="90000"/>
              </a:lnSpc>
            </a:pPr>
            <a:r>
              <a:rPr lang="en-US" sz="2400"/>
              <a:t>killed about a third of Europe’s population, an estimated 34 million people.</a:t>
            </a:r>
          </a:p>
        </p:txBody>
      </p:sp>
      <p:pic>
        <p:nvPicPr>
          <p:cNvPr id="23556" name="Picture 4" descr="stinnocent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689100"/>
            <a:ext cx="6019800" cy="436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943600" cy="1143000"/>
          </a:xfrm>
        </p:spPr>
        <p:txBody>
          <a:bodyPr/>
          <a:lstStyle/>
          <a:p>
            <a:r>
              <a:rPr lang="en-US" b="1"/>
              <a:t>The Bubonic Plague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61722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Called “black death” because of  striking symptom of the disease, in which sufferers' skin would blacken due to hemorrhages under the skin</a:t>
            </a:r>
          </a:p>
          <a:p>
            <a:pPr>
              <a:lnSpc>
                <a:spcPct val="80000"/>
              </a:lnSpc>
            </a:pPr>
            <a:r>
              <a:rPr lang="en-US" sz="2000"/>
              <a:t>Spread by fleas and rats</a:t>
            </a:r>
          </a:p>
          <a:p>
            <a:pPr>
              <a:lnSpc>
                <a:spcPct val="80000"/>
              </a:lnSpc>
            </a:pPr>
            <a:r>
              <a:rPr lang="en-US" sz="2000"/>
              <a:t>painful lymph node swellings called buboes </a:t>
            </a:r>
          </a:p>
          <a:p>
            <a:pPr>
              <a:lnSpc>
                <a:spcPct val="80000"/>
              </a:lnSpc>
            </a:pPr>
            <a:r>
              <a:rPr lang="en-US" sz="2000"/>
              <a:t>buboes in the groin and armpits, which ooze pus and blood. </a:t>
            </a:r>
          </a:p>
          <a:p>
            <a:pPr>
              <a:lnSpc>
                <a:spcPct val="80000"/>
              </a:lnSpc>
            </a:pPr>
            <a:r>
              <a:rPr lang="en-US" sz="2000"/>
              <a:t>damage to the skin and underlying tissue until they were covered in dark blotches</a:t>
            </a:r>
          </a:p>
          <a:p>
            <a:pPr>
              <a:lnSpc>
                <a:spcPct val="80000"/>
              </a:lnSpc>
            </a:pPr>
            <a:r>
              <a:rPr lang="en-US" sz="2000"/>
              <a:t>Most victims died within four to seven days after infection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EFFECTS</a:t>
            </a:r>
          </a:p>
          <a:p>
            <a:pPr>
              <a:lnSpc>
                <a:spcPct val="80000"/>
              </a:lnSpc>
            </a:pPr>
            <a:r>
              <a:rPr lang="en-US" sz="2000"/>
              <a:t>Caused massive depopulation and change</a:t>
            </a:r>
            <a:br>
              <a:rPr lang="en-US" sz="2000"/>
            </a:br>
            <a:r>
              <a:rPr lang="en-US" sz="2000"/>
              <a:t> in social structure</a:t>
            </a:r>
          </a:p>
          <a:p>
            <a:pPr>
              <a:lnSpc>
                <a:spcPct val="80000"/>
              </a:lnSpc>
            </a:pPr>
            <a:r>
              <a:rPr lang="en-US" sz="2000"/>
              <a:t>Weakened influence of Church</a:t>
            </a:r>
          </a:p>
          <a:p>
            <a:pPr>
              <a:lnSpc>
                <a:spcPct val="80000"/>
              </a:lnSpc>
            </a:pPr>
            <a:r>
              <a:rPr lang="en-US" sz="2000"/>
              <a:t>Originated in Asia but was blamed on </a:t>
            </a:r>
            <a:br>
              <a:rPr lang="en-US" sz="2000"/>
            </a:br>
            <a:r>
              <a:rPr lang="en-US" sz="2000"/>
              <a:t>Jews and lepers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</p:txBody>
      </p:sp>
      <p:pic>
        <p:nvPicPr>
          <p:cNvPr id="56324" name="Picture 4" descr="rhooke_fle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3700" y="0"/>
            <a:ext cx="2400300" cy="1935163"/>
          </a:xfrm>
          <a:prstGeom prst="rect">
            <a:avLst/>
          </a:prstGeom>
          <a:noFill/>
        </p:spPr>
      </p:pic>
      <p:pic>
        <p:nvPicPr>
          <p:cNvPr id="56325" name="Picture 5" descr="plague_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724400"/>
            <a:ext cx="3200400" cy="1941513"/>
          </a:xfrm>
          <a:prstGeom prst="rect">
            <a:avLst/>
          </a:prstGeom>
          <a:noFill/>
        </p:spPr>
      </p:pic>
      <p:pic>
        <p:nvPicPr>
          <p:cNvPr id="56326" name="Picture 6" descr="bub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2590800"/>
            <a:ext cx="2590800" cy="1730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dance_of_dea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8563"/>
            <a:ext cx="9296400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plague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5925" y="0"/>
            <a:ext cx="63515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hlinkClick r:id="rId3" tooltip="Enlarge"/>
              </a:rPr>
              <a:t> </a:t>
            </a:r>
            <a:r>
              <a:rPr lang="en-US" sz="4000"/>
              <a:t/>
            </a:r>
            <a:br>
              <a:rPr lang="en-US" sz="4000"/>
            </a:br>
            <a:r>
              <a:rPr lang="en-US" sz="2000"/>
              <a:t>Illustration of the Black Death from the </a:t>
            </a:r>
            <a:r>
              <a:rPr lang="en-US" sz="2000">
                <a:hlinkClick r:id="rId4" tooltip="Toggenburg"/>
              </a:rPr>
              <a:t>Toggenburg</a:t>
            </a:r>
            <a:r>
              <a:rPr lang="en-US" sz="2000"/>
              <a:t> Bible (</a:t>
            </a:r>
            <a:r>
              <a:rPr lang="en-US" sz="2000">
                <a:hlinkClick r:id="rId5" tooltip="1411"/>
              </a:rPr>
              <a:t>1411</a:t>
            </a:r>
            <a:r>
              <a:rPr lang="en-US" sz="2000"/>
              <a:t>).</a:t>
            </a:r>
          </a:p>
        </p:txBody>
      </p:sp>
      <p:pic>
        <p:nvPicPr>
          <p:cNvPr id="61443" name="Picture 3" descr="Illustration of the Black Death from the Toggenburg Bible (1411).">
            <a:hlinkClick r:id="rId3" tooltip="Illustration of the Black Death from the Toggenburg Bible (1411).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381000" y="1371600"/>
            <a:ext cx="7715250" cy="5194300"/>
          </a:xfrm>
          <a:noFill/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Ideas, Inventions and Key Figures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Roger Bacon  (gunpowder)</a:t>
            </a:r>
          </a:p>
          <a:p>
            <a:pPr>
              <a:lnSpc>
                <a:spcPct val="90000"/>
              </a:lnSpc>
            </a:pPr>
            <a:r>
              <a:rPr lang="en-US" sz="2800"/>
              <a:t>Luca Pacioli (Father of Accounting)</a:t>
            </a:r>
          </a:p>
          <a:p>
            <a:pPr>
              <a:lnSpc>
                <a:spcPct val="90000"/>
              </a:lnSpc>
            </a:pPr>
            <a:r>
              <a:rPr lang="en-US" sz="2800"/>
              <a:t>Johannes Gutenberg (printing press)</a:t>
            </a:r>
          </a:p>
          <a:p>
            <a:pPr>
              <a:lnSpc>
                <a:spcPct val="90000"/>
              </a:lnSpc>
            </a:pPr>
            <a:r>
              <a:rPr lang="en-US" sz="2800"/>
              <a:t>Christine de Pisan (writer); Geoffrey Chaucer (writer)</a:t>
            </a:r>
          </a:p>
          <a:p>
            <a:pPr>
              <a:lnSpc>
                <a:spcPct val="90000"/>
              </a:lnSpc>
            </a:pPr>
            <a:r>
              <a:rPr lang="en-US" sz="2800"/>
              <a:t>Joan of Arc (Hundred Year’s War)</a:t>
            </a:r>
          </a:p>
          <a:p>
            <a:pPr>
              <a:lnSpc>
                <a:spcPct val="90000"/>
              </a:lnSpc>
            </a:pPr>
            <a:r>
              <a:rPr lang="en-US" sz="2800"/>
              <a:t>Pope Urban II (indulgences)</a:t>
            </a:r>
          </a:p>
          <a:p>
            <a:pPr>
              <a:lnSpc>
                <a:spcPct val="90000"/>
              </a:lnSpc>
            </a:pPr>
            <a:r>
              <a:rPr lang="en-US" sz="2800"/>
              <a:t>Pope Innocent IV and Bernard Gui (inquisitions)</a:t>
            </a:r>
          </a:p>
          <a:p>
            <a:pPr>
              <a:lnSpc>
                <a:spcPct val="90000"/>
              </a:lnSpc>
            </a:pPr>
            <a:r>
              <a:rPr lang="en-US" sz="2800"/>
              <a:t>Parliamentary Government in England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4267200" cy="1524000"/>
          </a:xfrm>
        </p:spPr>
        <p:txBody>
          <a:bodyPr/>
          <a:lstStyle/>
          <a:p>
            <a:r>
              <a:rPr lang="en-US" b="1"/>
              <a:t>Early Middle Ages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438400"/>
            <a:ext cx="83820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u="sng">
                <a:solidFill>
                  <a:srgbClr val="00CCFF"/>
                </a:solidFill>
              </a:rPr>
              <a:t>Dark Ages</a:t>
            </a:r>
            <a:r>
              <a:rPr lang="en-US" sz="2800"/>
              <a:t> (500 CE- 1000 CE)- scholars named this as a time when the forces of darkness (barbarians) overwhelmed the forces of light (Romans) </a:t>
            </a:r>
            <a:br>
              <a:rPr lang="en-US" sz="2800"/>
            </a:b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Rise of influence of </a:t>
            </a:r>
            <a:r>
              <a:rPr lang="en-US" sz="2800">
                <a:solidFill>
                  <a:srgbClr val="00CCFF"/>
                </a:solidFill>
              </a:rPr>
              <a:t>barbarians</a:t>
            </a:r>
            <a:r>
              <a:rPr lang="en-US" sz="2800"/>
              <a:t> as Roman Emperors had granted barbarian mercenaries land with the Roman Empire in return for military service and it was these barbarians who eventually became the new rulers </a:t>
            </a:r>
          </a:p>
        </p:txBody>
      </p:sp>
      <p:pic>
        <p:nvPicPr>
          <p:cNvPr id="8197" name="Picture 5" descr="BookofKellsArrestofJesusImageArre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79388"/>
            <a:ext cx="4038600" cy="220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 descr="bac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1905000" cy="2990850"/>
          </a:xfrm>
          <a:prstGeom prst="rect">
            <a:avLst/>
          </a:prstGeom>
          <a:noFill/>
        </p:spPr>
      </p:pic>
      <p:pic>
        <p:nvPicPr>
          <p:cNvPr id="59399" name="Picture 7" descr="Mediev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9763" y="4572000"/>
            <a:ext cx="2001837" cy="2133600"/>
          </a:xfrm>
          <a:prstGeom prst="rect">
            <a:avLst/>
          </a:prstGeom>
          <a:noFill/>
        </p:spPr>
      </p:pic>
      <p:pic>
        <p:nvPicPr>
          <p:cNvPr id="59401" name="Picture 9" descr="Lect04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381000"/>
            <a:ext cx="1514475" cy="2590800"/>
          </a:xfrm>
          <a:prstGeom prst="rect">
            <a:avLst/>
          </a:prstGeom>
          <a:noFill/>
        </p:spPr>
      </p:pic>
      <p:pic>
        <p:nvPicPr>
          <p:cNvPr id="59403" name="Picture 11" descr="Right_before_Bur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4114800"/>
            <a:ext cx="1922463" cy="2514600"/>
          </a:xfrm>
          <a:prstGeom prst="rect">
            <a:avLst/>
          </a:prstGeom>
          <a:noFill/>
        </p:spPr>
      </p:pic>
      <p:pic>
        <p:nvPicPr>
          <p:cNvPr id="59405" name="Picture 13" descr="church%20selling%20indulgenc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790575"/>
            <a:ext cx="4695825" cy="5534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KISH_06_140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7663"/>
            <a:ext cx="9144000" cy="616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Warriors and Warbands in the West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Period of change in Western Europe as barbarians were migrating in to areas given up by Romans</a:t>
            </a:r>
          </a:p>
          <a:p>
            <a:r>
              <a:rPr lang="en-US" sz="2800"/>
              <a:t>As more barbarians moved westward, other tribes were forced to move</a:t>
            </a:r>
          </a:p>
          <a:p>
            <a:r>
              <a:rPr lang="en-US" sz="2800"/>
              <a:t>Groups categorized by languages and little else</a:t>
            </a:r>
          </a:p>
          <a:p>
            <a:r>
              <a:rPr lang="en-US" sz="2800" u="sng"/>
              <a:t>Celtic</a:t>
            </a:r>
            <a:r>
              <a:rPr lang="en-US" sz="2800"/>
              <a:t>:  Gauls, Britons, Bretons</a:t>
            </a:r>
          </a:p>
          <a:p>
            <a:r>
              <a:rPr lang="en-US" sz="2800" u="sng"/>
              <a:t>Germanic</a:t>
            </a:r>
            <a:r>
              <a:rPr lang="en-US" sz="2800"/>
              <a:t>:  Goths, Frank, Vandals, Saxons</a:t>
            </a:r>
          </a:p>
          <a:p>
            <a:r>
              <a:rPr lang="en-US" sz="2800" u="sng"/>
              <a:t>Slavic</a:t>
            </a:r>
            <a:r>
              <a:rPr lang="en-US" sz="2800"/>
              <a:t>:  Wends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romempi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0013"/>
            <a:ext cx="8686800" cy="665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barbari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23850"/>
            <a:ext cx="8839200" cy="607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4000"/>
              <a:t>Expanding Influence of the Church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00CCFF"/>
                </a:solidFill>
              </a:rPr>
              <a:t>Christian Church</a:t>
            </a:r>
            <a:r>
              <a:rPr lang="en-US" sz="2800"/>
              <a:t> has become an important political, economic, spiritual and cultural force in Europe</a:t>
            </a:r>
          </a:p>
          <a:p>
            <a:pPr>
              <a:lnSpc>
                <a:spcPct val="90000"/>
              </a:lnSpc>
            </a:pPr>
            <a:r>
              <a:rPr lang="en-US" sz="2800"/>
              <a:t>Leading officials of Church were  the </a:t>
            </a:r>
            <a:r>
              <a:rPr lang="en-US" sz="2800">
                <a:solidFill>
                  <a:srgbClr val="00CCFF"/>
                </a:solidFill>
              </a:rPr>
              <a:t>Pope</a:t>
            </a:r>
            <a:r>
              <a:rPr lang="en-US" sz="2800"/>
              <a:t> and </a:t>
            </a:r>
            <a:r>
              <a:rPr lang="en-US" sz="2800">
                <a:solidFill>
                  <a:srgbClr val="00CCFF"/>
                </a:solidFill>
              </a:rPr>
              <a:t>Patriarch</a:t>
            </a:r>
            <a:r>
              <a:rPr lang="en-US" sz="2800"/>
              <a:t> </a:t>
            </a:r>
          </a:p>
          <a:p>
            <a:pPr>
              <a:lnSpc>
                <a:spcPct val="90000"/>
              </a:lnSpc>
            </a:pPr>
            <a:r>
              <a:rPr lang="en-US" sz="2800"/>
              <a:t>Banning of </a:t>
            </a:r>
            <a:r>
              <a:rPr lang="en-US" sz="2800">
                <a:solidFill>
                  <a:srgbClr val="00CCFF"/>
                </a:solidFill>
              </a:rPr>
              <a:t>heresy</a:t>
            </a:r>
            <a:r>
              <a:rPr lang="en-US" sz="2800"/>
              <a:t> (holding beliefs that contradict the official religion)</a:t>
            </a:r>
          </a:p>
          <a:p>
            <a:pPr>
              <a:lnSpc>
                <a:spcPct val="90000"/>
              </a:lnSpc>
            </a:pPr>
            <a:r>
              <a:rPr lang="en-US" sz="2800"/>
              <a:t>conversion by force</a:t>
            </a:r>
          </a:p>
          <a:p>
            <a:pPr>
              <a:lnSpc>
                <a:spcPct val="90000"/>
              </a:lnSpc>
            </a:pPr>
            <a:r>
              <a:rPr lang="en-US" sz="2800"/>
              <a:t>Eventually in 11</a:t>
            </a:r>
            <a:r>
              <a:rPr lang="en-US" sz="2800" baseline="30000"/>
              <a:t>th</a:t>
            </a:r>
            <a:r>
              <a:rPr lang="en-US" sz="2800"/>
              <a:t> Century, Church split into two independent branches  </a:t>
            </a:r>
            <a:r>
              <a:rPr lang="en-US" sz="2800">
                <a:solidFill>
                  <a:srgbClr val="00CCFF"/>
                </a:solidFill>
              </a:rPr>
              <a:t>Eastern Orthodox</a:t>
            </a:r>
            <a:r>
              <a:rPr lang="en-US" sz="2800"/>
              <a:t> (Greek) based in Constantinople and </a:t>
            </a:r>
            <a:r>
              <a:rPr lang="en-US" sz="2800">
                <a:solidFill>
                  <a:srgbClr val="00CCFF"/>
                </a:solidFill>
              </a:rPr>
              <a:t>Roman Catholic</a:t>
            </a:r>
            <a:r>
              <a:rPr lang="en-US" sz="2800"/>
              <a:t> in Rome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943600" cy="1143000"/>
          </a:xfrm>
        </p:spPr>
        <p:txBody>
          <a:bodyPr/>
          <a:lstStyle/>
          <a:p>
            <a:r>
              <a:rPr lang="en-US" sz="4000" b="1"/>
              <a:t>You scratch my back…</a:t>
            </a:r>
            <a:br>
              <a:rPr lang="en-US" sz="4000" b="1"/>
            </a:br>
            <a:r>
              <a:rPr lang="en-US" sz="4000" b="1"/>
              <a:t> I’ll scratch yours….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2133600"/>
            <a:ext cx="8610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CCFF"/>
                </a:solidFill>
              </a:rPr>
              <a:t>Church</a:t>
            </a:r>
            <a:r>
              <a:rPr lang="en-US"/>
              <a:t> was granted favours by </a:t>
            </a:r>
            <a:br>
              <a:rPr lang="en-US"/>
            </a:br>
            <a:r>
              <a:rPr lang="en-US" u="sng"/>
              <a:t>Roman Emperors</a:t>
            </a:r>
            <a:r>
              <a:rPr lang="en-US"/>
              <a:t> / Kings (land, exemption from taxes, immunity in courts, positions in courts) and in return the Church would endorse kings to help secure their rule</a:t>
            </a:r>
            <a:br>
              <a:rPr lang="en-US"/>
            </a:br>
            <a:endParaRPr lang="en-US"/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CCFF"/>
                </a:solidFill>
              </a:rPr>
              <a:t>Kings</a:t>
            </a:r>
            <a:r>
              <a:rPr lang="en-US"/>
              <a:t> looked to </a:t>
            </a:r>
            <a:r>
              <a:rPr lang="en-US" u="sng"/>
              <a:t>Church</a:t>
            </a:r>
            <a:r>
              <a:rPr lang="en-US"/>
              <a:t> to supply educated administrators to help run kingdoms and in return kings would enforce laws that prohibited other religions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25607" name="Picture 7" descr="ecclesia_synagog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76200"/>
            <a:ext cx="2667000" cy="253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355</TotalTime>
  <Words>1089</Words>
  <Application>Microsoft Office PowerPoint</Application>
  <PresentationFormat>On-screen Show (4:3)</PresentationFormat>
  <Paragraphs>178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Slit</vt:lpstr>
      <vt:lpstr>Glass Layers</vt:lpstr>
      <vt:lpstr>Digital Dots</vt:lpstr>
      <vt:lpstr>The Middle Ages</vt:lpstr>
      <vt:lpstr>The beginning…Early Middle Ages</vt:lpstr>
      <vt:lpstr>Early Middle Ages</vt:lpstr>
      <vt:lpstr>Slide 4</vt:lpstr>
      <vt:lpstr>Warriors and Warbands in the West</vt:lpstr>
      <vt:lpstr>Slide 6</vt:lpstr>
      <vt:lpstr>Slide 7</vt:lpstr>
      <vt:lpstr>Expanding Influence of the Church</vt:lpstr>
      <vt:lpstr>You scratch my back…  I’ll scratch yours….</vt:lpstr>
      <vt:lpstr>Monasticism and Saints</vt:lpstr>
      <vt:lpstr>Merovingians</vt:lpstr>
      <vt:lpstr>Slide 12</vt:lpstr>
      <vt:lpstr>Carolingians</vt:lpstr>
      <vt:lpstr>The Holy Roman Empire &amp; Charlemagne</vt:lpstr>
      <vt:lpstr>Slide 15</vt:lpstr>
      <vt:lpstr>Slaves and Serfs</vt:lpstr>
      <vt:lpstr>Birth of Modern Languages</vt:lpstr>
      <vt:lpstr>High Middle Ages</vt:lpstr>
      <vt:lpstr>Feudalism</vt:lpstr>
      <vt:lpstr>Slide 20</vt:lpstr>
      <vt:lpstr>Slide 21</vt:lpstr>
      <vt:lpstr>Wars and Conflicts</vt:lpstr>
      <vt:lpstr>New Ideas and Culture</vt:lpstr>
      <vt:lpstr>Late Middle Ages</vt:lpstr>
      <vt:lpstr>The Bubonic Plague</vt:lpstr>
      <vt:lpstr>Slide 26</vt:lpstr>
      <vt:lpstr>Slide 27</vt:lpstr>
      <vt:lpstr>  Illustration of the Black Death from the Toggenburg Bible (1411).</vt:lpstr>
      <vt:lpstr>Ideas, Inventions and Key Figures</vt:lpstr>
      <vt:lpstr>Slide 30</vt:lpstr>
    </vt:vector>
  </TitlesOfParts>
  <Company>Markville Secondary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Middle Ages</dc:title>
  <dc:creator>Adrienne Chong</dc:creator>
  <cp:lastModifiedBy>rrichardson</cp:lastModifiedBy>
  <cp:revision>24</cp:revision>
  <dcterms:created xsi:type="dcterms:W3CDTF">2006-05-23T15:45:51Z</dcterms:created>
  <dcterms:modified xsi:type="dcterms:W3CDTF">2010-09-07T13:13:53Z</dcterms:modified>
</cp:coreProperties>
</file>